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0" r:id="rId4"/>
    <p:sldId id="303" r:id="rId5"/>
    <p:sldId id="307" r:id="rId6"/>
    <p:sldId id="308" r:id="rId7"/>
    <p:sldId id="309"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0" autoAdjust="0"/>
    <p:restoredTop sz="85087" autoAdjust="0"/>
  </p:normalViewPr>
  <p:slideViewPr>
    <p:cSldViewPr snapToGrid="0" showGuides="1">
      <p:cViewPr varScale="1">
        <p:scale>
          <a:sx n="128" d="100"/>
          <a:sy n="128" d="100"/>
        </p:scale>
        <p:origin x="1152" y="184"/>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pPr rtl="0"/>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Once we have created our indicators in DHIS2, how can we check that they work correctly? </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1000"/>
              </a:spcAft>
            </a:pPr>
            <a:r>
              <a:rPr lang="en-US" sz="1400" b="0" i="0" u="none" strike="noStrike" kern="1200" dirty="0">
                <a:solidFill>
                  <a:schemeClr val="tx1"/>
                </a:solidFill>
                <a:effectLst/>
                <a:latin typeface="Lato" panose="020F0502020204030203" pitchFamily="34" charset="0"/>
                <a:ea typeface="+mn-ea"/>
                <a:cs typeface="+mn-cs"/>
              </a:rPr>
              <a:t>In this video, we will confirm that the indicators created in this course are calculated correctly using the Data Visualizer app. This is the final step to ensure your indicators are properly functioning. </a:t>
            </a:r>
          </a:p>
        </p:txBody>
      </p:sp>
    </p:spTree>
    <p:extLst>
      <p:ext uri="{BB962C8B-B14F-4D97-AF65-F5344CB8AC3E}">
        <p14:creationId xmlns:p14="http://schemas.microsoft.com/office/powerpoint/2010/main" val="140444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a:t>DEMO</a:t>
            </a:r>
          </a:p>
        </p:txBody>
      </p:sp>
    </p:spTree>
    <p:extLst>
      <p:ext uri="{BB962C8B-B14F-4D97-AF65-F5344CB8AC3E}">
        <p14:creationId xmlns:p14="http://schemas.microsoft.com/office/powerpoint/2010/main" val="81172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In the table, confirm the indicators are calculated correctly by using the values in the table that make up the indicator calculation and performing the calculation yourself. </a:t>
            </a:r>
          </a:p>
          <a:p>
            <a:endParaRPr lang="en-US" dirty="0"/>
          </a:p>
          <a:p>
            <a:r>
              <a:rPr lang="en-US" dirty="0"/>
              <a:t>First, let's check the ANC 4th visit coverage indicator. The calculation is ANC 4th visit divided by population of expected pregnant women multiplied by 100. </a:t>
            </a:r>
          </a:p>
          <a:p>
            <a:endParaRPr lang="en-US" dirty="0"/>
          </a:p>
          <a:p>
            <a:r>
              <a:rPr lang="en-US" dirty="0"/>
              <a:t>We can see that our calculated value is the value of the ANC 4th visit coverage indicator in the table.</a:t>
            </a:r>
            <a:br>
              <a:rPr lang="en-US" dirty="0"/>
            </a:br>
            <a:endParaRPr lang="en-US" dirty="0"/>
          </a:p>
        </p:txBody>
      </p:sp>
    </p:spTree>
    <p:extLst>
      <p:ext uri="{BB962C8B-B14F-4D97-AF65-F5344CB8AC3E}">
        <p14:creationId xmlns:p14="http://schemas.microsoft.com/office/powerpoint/2010/main" val="2447616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2400" dirty="0"/>
              <a:t>Now, let's check the ANC one through eight dropout rate indicator. </a:t>
            </a:r>
          </a:p>
          <a:p>
            <a:endParaRPr lang="en-US" sz="2400" dirty="0"/>
          </a:p>
          <a:p>
            <a:r>
              <a:rPr lang="en-US" sz="2400" dirty="0"/>
              <a:t>The calculation is ANC 1st visit minus ANC 8th visit, divided by ANC 1st visit multiplied by 100. </a:t>
            </a:r>
          </a:p>
          <a:p>
            <a:endParaRPr lang="en-US" sz="2400" dirty="0"/>
          </a:p>
          <a:p>
            <a:r>
              <a:rPr lang="en-US" sz="2400" dirty="0"/>
              <a:t>The calculated value is the value of the ANC one through eight dropout rate indicator in the table.</a:t>
            </a:r>
            <a:br>
              <a:rPr lang="en-US" sz="2400" dirty="0"/>
            </a:br>
            <a:br>
              <a:rPr lang="en-US" dirty="0"/>
            </a:br>
            <a:endParaRPr lang="en-US" dirty="0"/>
          </a:p>
        </p:txBody>
      </p:sp>
    </p:spTree>
    <p:extLst>
      <p:ext uri="{BB962C8B-B14F-4D97-AF65-F5344CB8AC3E}">
        <p14:creationId xmlns:p14="http://schemas.microsoft.com/office/powerpoint/2010/main" val="381093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2400" dirty="0"/>
              <a:t>You can learn more about how to use the Data Visualizer for this and other purposes in the fundamentals course, DHIS2 Data Analysis.</a:t>
            </a:r>
            <a:br>
              <a:rPr lang="en-US" sz="2400" dirty="0"/>
            </a:br>
            <a:br>
              <a:rPr lang="en-US" sz="2400" dirty="0"/>
            </a:br>
            <a:br>
              <a:rPr lang="en-US" dirty="0"/>
            </a:br>
            <a:endParaRPr lang="en-US" dirty="0"/>
          </a:p>
        </p:txBody>
      </p:sp>
    </p:spTree>
    <p:extLst>
      <p:ext uri="{BB962C8B-B14F-4D97-AF65-F5344CB8AC3E}">
        <p14:creationId xmlns:p14="http://schemas.microsoft.com/office/powerpoint/2010/main" val="2555426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a:solidFill>
                  <a:srgbClr val="000000"/>
                </a:solidFill>
                <a:latin typeface="Lato"/>
                <a:sym typeface="Lato"/>
              </a:rPr>
              <a:t>To summarize, if your DHIS2 instance has data in it for the data elements that make up the indicators you have created, it is best practice to confirm that the calculations in your indicators are correct by using the Data Visualizer application to compare the output from your indicators with the corresponding data values for your numerators and denominators.</a:t>
            </a:r>
            <a:endParaRPr lang="en-NO" dirty="0">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5.sv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5.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5.xml"/><Relationship Id="rId7" Type="http://schemas.openxmlformats.org/officeDocument/2006/relationships/image" Target="../media/image29.png"/><Relationship Id="rId2" Type="http://schemas.openxmlformats.org/officeDocument/2006/relationships/slideLayout" Target="../slideLayouts/slideLayout26.xml"/><Relationship Id="rId1" Type="http://schemas.openxmlformats.org/officeDocument/2006/relationships/tags" Target="../tags/tag6.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notesSlide" Target="../notesSlides/notesSlide6.xml"/><Relationship Id="rId7" Type="http://schemas.openxmlformats.org/officeDocument/2006/relationships/image" Target="../media/image31.png"/><Relationship Id="rId2" Type="http://schemas.openxmlformats.org/officeDocument/2006/relationships/slideLayout" Target="../slideLayouts/slideLayout26.xml"/><Relationship Id="rId1" Type="http://schemas.openxmlformats.org/officeDocument/2006/relationships/tags" Target="../tags/tag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ags" Target="../tags/tag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Verifying your indicators in the Data Visualizer app</a:t>
            </a:r>
            <a:endParaRPr lang="en-U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904578"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Indicators </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466474"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64027" y="3202186"/>
            <a:ext cx="4003600" cy="910827"/>
          </a:xfrm>
          <a:prstGeom prst="rect">
            <a:avLst/>
          </a:prstGeom>
          <a:noFill/>
        </p:spPr>
        <p:txBody>
          <a:bodyPr wrap="square" rtlCol="0">
            <a:spAutoFit/>
          </a:bodyPr>
          <a:lstStyle/>
          <a:p>
            <a:pPr>
              <a:lnSpc>
                <a:spcPts val="3300"/>
              </a:lnSpc>
              <a:buClr>
                <a:srgbClr val="008CCF"/>
              </a:buClr>
            </a:pPr>
            <a:r>
              <a:rPr lang="es-ES" sz="2400"/>
              <a:t>How can we check that they work correctly?</a:t>
            </a:r>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spd="slow" p14:dur="2000" advTm="6338"/>
    </mc:Choice>
    <mc:Fallback xmlns="">
      <p:transition spd="slow" advTm="63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250" fill="hold"/>
                                        <p:tgtEl>
                                          <p:spTgt spid="4"/>
                                        </p:tgtEl>
                                        <p:attrNameLst>
                                          <p:attrName>ppt_w</p:attrName>
                                        </p:attrNameLst>
                                      </p:cBhvr>
                                      <p:tavLst>
                                        <p:tav tm="0">
                                          <p:val>
                                            <p:fltVal val="0"/>
                                          </p:val>
                                        </p:tav>
                                        <p:tav tm="100000">
                                          <p:val>
                                            <p:strVal val="#ppt_w"/>
                                          </p:val>
                                        </p:tav>
                                      </p:tavLst>
                                    </p:anim>
                                    <p:anim calcmode="lin" valueType="num">
                                      <p:cBhvr>
                                        <p:cTn id="12" dur="250" fill="hold"/>
                                        <p:tgtEl>
                                          <p:spTgt spid="4"/>
                                        </p:tgtEl>
                                        <p:attrNameLst>
                                          <p:attrName>ppt_h</p:attrName>
                                        </p:attrNameLst>
                                      </p:cBhvr>
                                      <p:tavLst>
                                        <p:tav tm="0">
                                          <p:val>
                                            <p:fltVal val="0"/>
                                          </p:val>
                                        </p:tav>
                                        <p:tav tm="100000">
                                          <p:val>
                                            <p:strVal val="#ppt_h"/>
                                          </p:val>
                                        </p:tav>
                                      </p:tavLst>
                                    </p:anim>
                                    <p:animEffect transition="in" filter="fade">
                                      <p:cBhvr>
                                        <p:cTn id="13" dur="25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a:r>
              <a:rPr lang="en-NO" dirty="0"/>
              <a:t>In this video, you will see…</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761990"/>
            <a:ext cx="4800600" cy="1334020"/>
          </a:xfrm>
          <a:prstGeom prst="rect">
            <a:avLst/>
          </a:prstGeom>
          <a:noFill/>
        </p:spPr>
        <p:txBody>
          <a:bodyPr wrap="square" rtlCol="0">
            <a:spAutoFit/>
          </a:bodyPr>
          <a:lstStyle/>
          <a:p>
            <a:pPr marL="342900" indent="-342900">
              <a:lnSpc>
                <a:spcPts val="3300"/>
              </a:lnSpc>
              <a:buClr>
                <a:srgbClr val="008CCF"/>
              </a:buClr>
              <a:buFont typeface="Arial" panose="020B0604020202020204" pitchFamily="34" charset="0"/>
              <a:buChar char="•"/>
            </a:pPr>
            <a:r>
              <a:rPr lang="es-ES" sz="2400"/>
              <a:t>How to confirm that the indicators are calculated correctly</a:t>
            </a:r>
          </a:p>
        </p:txBody>
      </p:sp>
      <p:sp>
        <p:nvSpPr>
          <p:cNvPr id="8" name="TextBox 7">
            <a:extLst>
              <a:ext uri="{FF2B5EF4-FFF2-40B4-BE49-F238E27FC236}">
                <a16:creationId xmlns:a16="http://schemas.microsoft.com/office/drawing/2014/main" id="{32C31B64-2019-9377-3000-FC1DB6B915F1}"/>
              </a:ext>
            </a:extLst>
          </p:cNvPr>
          <p:cNvSpPr txBox="1"/>
          <p:nvPr/>
        </p:nvSpPr>
        <p:spPr>
          <a:xfrm>
            <a:off x="2692355" y="18110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Indicators </a:t>
            </a:r>
          </a:p>
        </p:txBody>
      </p:sp>
      <p:grpSp>
        <p:nvGrpSpPr>
          <p:cNvPr id="9" name="Group 8">
            <a:extLst>
              <a:ext uri="{FF2B5EF4-FFF2-40B4-BE49-F238E27FC236}">
                <a16:creationId xmlns:a16="http://schemas.microsoft.com/office/drawing/2014/main" id="{79CBC82B-67F2-8D92-6ECB-EEBDA0D067B0}"/>
              </a:ext>
            </a:extLst>
          </p:cNvPr>
          <p:cNvGrpSpPr/>
          <p:nvPr/>
        </p:nvGrpSpPr>
        <p:grpSpPr>
          <a:xfrm>
            <a:off x="3254251" y="2819400"/>
            <a:ext cx="1432049" cy="1770681"/>
            <a:chOff x="9227264" y="2935758"/>
            <a:chExt cx="731520" cy="904500"/>
          </a:xfrm>
        </p:grpSpPr>
        <p:pic>
          <p:nvPicPr>
            <p:cNvPr id="10" name="Graphic 9">
              <a:extLst>
                <a:ext uri="{FF2B5EF4-FFF2-40B4-BE49-F238E27FC236}">
                  <a16:creationId xmlns:a16="http://schemas.microsoft.com/office/drawing/2014/main" id="{946BBD3C-5680-9E75-BE84-2FB00ABAA7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11" name="Straight Connector 10">
              <a:extLst>
                <a:ext uri="{FF2B5EF4-FFF2-40B4-BE49-F238E27FC236}">
                  <a16:creationId xmlns:a16="http://schemas.microsoft.com/office/drawing/2014/main" id="{13056A73-8CE6-E399-B04F-EF0E0D7252C2}"/>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B2C54265-AFAD-AA2B-EC06-59147A67A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59="http://schemas.microsoft.com/office/powerpoint/2015/09/main">
    <mc:Choice Requires="p159">
      <p:transition spd="slow" advTm="14731">
        <p159:morph option="byObject"/>
      </p:transition>
    </mc:Choice>
    <mc:Fallback xmlns="">
      <p:transition spd="slow" advTm="147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spd="slow" p14:dur="2000" advTm="65000"/>
    </mc:Choice>
    <mc:Fallback xmlns="">
      <p:transition spd="slow" advTm="6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01D38B7-4F0C-D476-20CD-E75FB86E8D2F}"/>
              </a:ext>
            </a:extLst>
          </p:cNvPr>
          <p:cNvSpPr>
            <a:spLocks noGrp="1" noRot="1" noMove="1" noResize="1" noEditPoints="1" noAdjustHandles="1" noChangeArrowheads="1" noChangeShapeType="1"/>
          </p:cNvSpPr>
          <p:nvPr/>
        </p:nvSpPr>
        <p:spPr>
          <a:xfrm>
            <a:off x="5951349" y="3657600"/>
            <a:ext cx="643180" cy="604434"/>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Rounded Corners 7">
            <a:extLst>
              <a:ext uri="{FF2B5EF4-FFF2-40B4-BE49-F238E27FC236}">
                <a16:creationId xmlns:a16="http://schemas.microsoft.com/office/drawing/2014/main" id="{4FFEB88C-D274-DE5B-816B-4D2A7E6410BC}"/>
              </a:ext>
            </a:extLst>
          </p:cNvPr>
          <p:cNvSpPr/>
          <p:nvPr/>
        </p:nvSpPr>
        <p:spPr>
          <a:xfrm>
            <a:off x="727186" y="3629271"/>
            <a:ext cx="3439821"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ANC 4</a:t>
            </a:r>
            <a:r>
              <a:rPr lang="en-US" sz="2000" baseline="30000">
                <a:solidFill>
                  <a:schemeClr val="bg1"/>
                </a:solidFill>
              </a:rPr>
              <a:t>th</a:t>
            </a:r>
            <a:r>
              <a:rPr lang="en-US" sz="2000">
                <a:solidFill>
                  <a:schemeClr val="bg1"/>
                </a:solidFill>
              </a:rPr>
              <a:t> visit coverage (%) </a:t>
            </a:r>
          </a:p>
        </p:txBody>
      </p:sp>
      <p:sp>
        <p:nvSpPr>
          <p:cNvPr id="9" name="numerator">
            <a:extLst>
              <a:ext uri="{FF2B5EF4-FFF2-40B4-BE49-F238E27FC236}">
                <a16:creationId xmlns:a16="http://schemas.microsoft.com/office/drawing/2014/main" id="{B2E00B9B-F9AD-DC72-D9E8-878B0F150765}"/>
              </a:ext>
            </a:extLst>
          </p:cNvPr>
          <p:cNvSpPr txBox="1"/>
          <p:nvPr/>
        </p:nvSpPr>
        <p:spPr>
          <a:xfrm>
            <a:off x="4828777" y="3284601"/>
            <a:ext cx="2902226" cy="523220"/>
          </a:xfrm>
          <a:prstGeom prst="rect">
            <a:avLst/>
          </a:prstGeom>
          <a:noFill/>
        </p:spPr>
        <p:txBody>
          <a:bodyPr wrap="square" rtlCol="0">
            <a:spAutoFit/>
          </a:bodyPr>
          <a:lstStyle/>
          <a:p>
            <a:pPr algn="ctr">
              <a:buClr>
                <a:srgbClr val="008CCF"/>
              </a:buClr>
            </a:pPr>
            <a:r>
              <a:rPr lang="en-US" sz="2800" b="0" i="0" u="none" strike="noStrike">
                <a:effectLst/>
              </a:rPr>
              <a:t>145 027</a:t>
            </a:r>
            <a:endParaRPr lang="en-US" sz="2800" dirty="0"/>
          </a:p>
        </p:txBody>
      </p:sp>
      <p:sp>
        <p:nvSpPr>
          <p:cNvPr id="10" name="denominator">
            <a:extLst>
              <a:ext uri="{FF2B5EF4-FFF2-40B4-BE49-F238E27FC236}">
                <a16:creationId xmlns:a16="http://schemas.microsoft.com/office/drawing/2014/main" id="{2A409724-7F5E-2750-2875-04D469A6E05B}"/>
              </a:ext>
            </a:extLst>
          </p:cNvPr>
          <p:cNvSpPr txBox="1"/>
          <p:nvPr/>
        </p:nvSpPr>
        <p:spPr>
          <a:xfrm>
            <a:off x="4828777" y="3980165"/>
            <a:ext cx="2950067" cy="523220"/>
          </a:xfrm>
          <a:prstGeom prst="rect">
            <a:avLst/>
          </a:prstGeom>
          <a:noFill/>
        </p:spPr>
        <p:txBody>
          <a:bodyPr wrap="square" rtlCol="0">
            <a:spAutoFit/>
          </a:bodyPr>
          <a:lstStyle/>
          <a:p>
            <a:pPr algn="ctr">
              <a:buClr>
                <a:srgbClr val="008CCF"/>
              </a:buClr>
            </a:pPr>
            <a:r>
              <a:rPr lang="en-US" sz="2800" b="0" i="0" u="none" strike="noStrike">
                <a:effectLst/>
              </a:rPr>
              <a:t>400 000 </a:t>
            </a:r>
            <a:endParaRPr lang="en-US" sz="2800" dirty="0"/>
          </a:p>
        </p:txBody>
      </p:sp>
      <p:cxnSp>
        <p:nvCxnSpPr>
          <p:cNvPr id="11" name="Straight Connector 10">
            <a:extLst>
              <a:ext uri="{FF2B5EF4-FFF2-40B4-BE49-F238E27FC236}">
                <a16:creationId xmlns:a16="http://schemas.microsoft.com/office/drawing/2014/main" id="{2EA5D470-24F9-1D70-8588-FBE140728527}"/>
              </a:ext>
            </a:extLst>
          </p:cNvPr>
          <p:cNvCxnSpPr/>
          <p:nvPr/>
        </p:nvCxnSpPr>
        <p:spPr>
          <a:xfrm>
            <a:off x="4828777" y="3918610"/>
            <a:ext cx="2902226"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AFD5AE-A6BF-55D9-76EC-F0B2E440B7AD}"/>
              </a:ext>
            </a:extLst>
          </p:cNvPr>
          <p:cNvSpPr txBox="1"/>
          <p:nvPr/>
        </p:nvSpPr>
        <p:spPr>
          <a:xfrm>
            <a:off x="4255196" y="3595444"/>
            <a:ext cx="447558" cy="646331"/>
          </a:xfrm>
          <a:prstGeom prst="rect">
            <a:avLst/>
          </a:prstGeom>
          <a:noFill/>
        </p:spPr>
        <p:txBody>
          <a:bodyPr wrap="none" rtlCol="0">
            <a:spAutoFit/>
          </a:bodyPr>
          <a:lstStyle/>
          <a:p>
            <a:pPr algn="l">
              <a:buClr>
                <a:srgbClr val="008CCF"/>
              </a:buClr>
            </a:pPr>
            <a:r>
              <a:rPr lang="nb-NO" sz="3600" dirty="0"/>
              <a:t>=</a:t>
            </a:r>
            <a:endParaRPr lang="en-US" sz="3600" dirty="0"/>
          </a:p>
        </p:txBody>
      </p:sp>
      <p:sp>
        <p:nvSpPr>
          <p:cNvPr id="13" name="TextBox 12">
            <a:extLst>
              <a:ext uri="{FF2B5EF4-FFF2-40B4-BE49-F238E27FC236}">
                <a16:creationId xmlns:a16="http://schemas.microsoft.com/office/drawing/2014/main" id="{ACE87385-8ABB-7544-8B2D-95F23DDC6B36}"/>
              </a:ext>
            </a:extLst>
          </p:cNvPr>
          <p:cNvSpPr txBox="1"/>
          <p:nvPr/>
        </p:nvSpPr>
        <p:spPr>
          <a:xfrm>
            <a:off x="7983039" y="3657000"/>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14" name="TextBox 13">
            <a:extLst>
              <a:ext uri="{FF2B5EF4-FFF2-40B4-BE49-F238E27FC236}">
                <a16:creationId xmlns:a16="http://schemas.microsoft.com/office/drawing/2014/main" id="{BBF6F9A7-C232-6412-D149-851EB48D3235}"/>
              </a:ext>
            </a:extLst>
          </p:cNvPr>
          <p:cNvSpPr txBox="1"/>
          <p:nvPr/>
        </p:nvSpPr>
        <p:spPr>
          <a:xfrm>
            <a:off x="8353537" y="3607598"/>
            <a:ext cx="938095" cy="584775"/>
          </a:xfrm>
          <a:prstGeom prst="rect">
            <a:avLst/>
          </a:prstGeom>
          <a:noFill/>
        </p:spPr>
        <p:txBody>
          <a:bodyPr wrap="square" rtlCol="0">
            <a:spAutoFit/>
          </a:bodyPr>
          <a:lstStyle/>
          <a:p>
            <a:pPr algn="l">
              <a:buClr>
                <a:srgbClr val="008CCF"/>
              </a:buClr>
            </a:pPr>
            <a:r>
              <a:rPr lang="nb-NO" sz="3200"/>
              <a:t>100</a:t>
            </a:r>
            <a:endParaRPr lang="en-US" sz="3200" dirty="0"/>
          </a:p>
        </p:txBody>
      </p:sp>
      <p:sp>
        <p:nvSpPr>
          <p:cNvPr id="17" name="Rectangle: Rounded Corners 16">
            <a:extLst>
              <a:ext uri="{FF2B5EF4-FFF2-40B4-BE49-F238E27FC236}">
                <a16:creationId xmlns:a16="http://schemas.microsoft.com/office/drawing/2014/main" id="{0E1E1BF2-6D85-0A45-1079-3EB5470AB3E6}"/>
              </a:ext>
            </a:extLst>
          </p:cNvPr>
          <p:cNvSpPr/>
          <p:nvPr/>
        </p:nvSpPr>
        <p:spPr>
          <a:xfrm>
            <a:off x="3871414" y="1950423"/>
            <a:ext cx="413983" cy="1117600"/>
          </a:xfrm>
          <a:prstGeom prst="roundRect">
            <a:avLst>
              <a:gd name="adj" fmla="val 2412"/>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TextBox 17">
            <a:extLst>
              <a:ext uri="{FF2B5EF4-FFF2-40B4-BE49-F238E27FC236}">
                <a16:creationId xmlns:a16="http://schemas.microsoft.com/office/drawing/2014/main" id="{E54F0FFC-BB71-7FDB-912B-BEE91BB85D10}"/>
              </a:ext>
            </a:extLst>
          </p:cNvPr>
          <p:cNvSpPr txBox="1"/>
          <p:nvPr/>
        </p:nvSpPr>
        <p:spPr>
          <a:xfrm>
            <a:off x="5173977" y="2241452"/>
            <a:ext cx="5095435" cy="461665"/>
          </a:xfrm>
          <a:prstGeom prst="rect">
            <a:avLst/>
          </a:prstGeom>
          <a:noFill/>
        </p:spPr>
        <p:txBody>
          <a:bodyPr wrap="square" rtlCol="0">
            <a:spAutoFit/>
          </a:bodyPr>
          <a:lstStyle/>
          <a:p>
            <a:pPr algn="l">
              <a:buClr>
                <a:srgbClr val="008CCF"/>
              </a:buClr>
            </a:pPr>
            <a:r>
              <a:rPr lang="es-ES" sz="2400"/>
              <a:t>Perform the calculation yourself</a:t>
            </a:r>
          </a:p>
        </p:txBody>
      </p:sp>
      <p:pic>
        <p:nvPicPr>
          <p:cNvPr id="20" name="Graphic 19" descr="Arrow: Straight with solid fill">
            <a:extLst>
              <a:ext uri="{FF2B5EF4-FFF2-40B4-BE49-F238E27FC236}">
                <a16:creationId xmlns:a16="http://schemas.microsoft.com/office/drawing/2014/main" id="{5D9820AC-38A4-26D4-F62C-CEC733E0A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376958" y="2113942"/>
            <a:ext cx="705458" cy="705458"/>
          </a:xfrm>
          <a:prstGeom prst="rect">
            <a:avLst/>
          </a:prstGeom>
        </p:spPr>
      </p:pic>
      <p:sp>
        <p:nvSpPr>
          <p:cNvPr id="21" name="Rectangle: Rounded Corners 20">
            <a:extLst>
              <a:ext uri="{FF2B5EF4-FFF2-40B4-BE49-F238E27FC236}">
                <a16:creationId xmlns:a16="http://schemas.microsoft.com/office/drawing/2014/main" id="{6919E09A-497E-A3FB-D699-E0F40619EA2A}"/>
              </a:ext>
            </a:extLst>
          </p:cNvPr>
          <p:cNvSpPr/>
          <p:nvPr/>
        </p:nvSpPr>
        <p:spPr>
          <a:xfrm>
            <a:off x="2074461" y="2686600"/>
            <a:ext cx="2210936" cy="191236"/>
          </a:xfrm>
          <a:prstGeom prst="roundRect">
            <a:avLst>
              <a:gd name="adj" fmla="val 2412"/>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numerator arrow" descr="Arrow: Slight curve with solid fill">
            <a:extLst>
              <a:ext uri="{FF2B5EF4-FFF2-40B4-BE49-F238E27FC236}">
                <a16:creationId xmlns:a16="http://schemas.microsoft.com/office/drawing/2014/main" id="{06331080-DE1F-0AF4-2DB9-81C66639CF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333571" y="1888723"/>
            <a:ext cx="705458" cy="705458"/>
          </a:xfrm>
          <a:prstGeom prst="rect">
            <a:avLst/>
          </a:prstGeom>
        </p:spPr>
      </p:pic>
      <p:pic>
        <p:nvPicPr>
          <p:cNvPr id="24" name="denominator arrow" descr="Arrow: Slight curve with solid fill">
            <a:extLst>
              <a:ext uri="{FF2B5EF4-FFF2-40B4-BE49-F238E27FC236}">
                <a16:creationId xmlns:a16="http://schemas.microsoft.com/office/drawing/2014/main" id="{FFA9C681-20D2-D331-A51D-8B13C514FC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355265" y="2263775"/>
            <a:ext cx="705458" cy="705458"/>
          </a:xfrm>
          <a:prstGeom prst="rect">
            <a:avLst/>
          </a:prstGeom>
        </p:spPr>
      </p:pic>
      <p:sp>
        <p:nvSpPr>
          <p:cNvPr id="25" name="TextBox 24">
            <a:extLst>
              <a:ext uri="{FF2B5EF4-FFF2-40B4-BE49-F238E27FC236}">
                <a16:creationId xmlns:a16="http://schemas.microsoft.com/office/drawing/2014/main" id="{A300B8BD-3F83-4D3A-FDA8-585C6E055350}"/>
              </a:ext>
            </a:extLst>
          </p:cNvPr>
          <p:cNvSpPr txBox="1"/>
          <p:nvPr/>
        </p:nvSpPr>
        <p:spPr>
          <a:xfrm>
            <a:off x="9339473" y="3563511"/>
            <a:ext cx="447558" cy="646331"/>
          </a:xfrm>
          <a:prstGeom prst="rect">
            <a:avLst/>
          </a:prstGeom>
          <a:noFill/>
        </p:spPr>
        <p:txBody>
          <a:bodyPr wrap="none" rtlCol="0">
            <a:spAutoFit/>
          </a:bodyPr>
          <a:lstStyle/>
          <a:p>
            <a:pPr algn="l">
              <a:buClr>
                <a:srgbClr val="008CCF"/>
              </a:buClr>
            </a:pPr>
            <a:r>
              <a:rPr lang="nb-NO" sz="3600" dirty="0"/>
              <a:t>=</a:t>
            </a:r>
            <a:endParaRPr lang="en-US" sz="3600" dirty="0"/>
          </a:p>
        </p:txBody>
      </p:sp>
      <p:sp>
        <p:nvSpPr>
          <p:cNvPr id="26" name="TextBox 25">
            <a:extLst>
              <a:ext uri="{FF2B5EF4-FFF2-40B4-BE49-F238E27FC236}">
                <a16:creationId xmlns:a16="http://schemas.microsoft.com/office/drawing/2014/main" id="{2740D1DD-42B2-B6BD-5013-3346D5F344B7}"/>
              </a:ext>
            </a:extLst>
          </p:cNvPr>
          <p:cNvSpPr txBox="1"/>
          <p:nvPr/>
        </p:nvSpPr>
        <p:spPr>
          <a:xfrm>
            <a:off x="9834872" y="3607598"/>
            <a:ext cx="1118878" cy="584775"/>
          </a:xfrm>
          <a:prstGeom prst="rect">
            <a:avLst/>
          </a:prstGeom>
          <a:noFill/>
        </p:spPr>
        <p:txBody>
          <a:bodyPr wrap="square" rtlCol="0">
            <a:spAutoFit/>
          </a:bodyPr>
          <a:lstStyle/>
          <a:p>
            <a:pPr algn="l">
              <a:buClr>
                <a:srgbClr val="008CCF"/>
              </a:buClr>
            </a:pPr>
            <a:r>
              <a:rPr lang="nb-NO" sz="3200"/>
              <a:t>36.3</a:t>
            </a:r>
            <a:endParaRPr lang="en-US" sz="3200" dirty="0"/>
          </a:p>
        </p:txBody>
      </p:sp>
      <p:pic>
        <p:nvPicPr>
          <p:cNvPr id="27" name="Graphic 26">
            <a:extLst>
              <a:ext uri="{FF2B5EF4-FFF2-40B4-BE49-F238E27FC236}">
                <a16:creationId xmlns:a16="http://schemas.microsoft.com/office/drawing/2014/main" id="{F2F877D4-ABCB-D711-9F96-D8FBCF2A8D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
            <a:off x="10892584" y="3573188"/>
            <a:ext cx="605225" cy="563160"/>
          </a:xfrm>
          <a:prstGeom prst="rect">
            <a:avLst/>
          </a:prstGeom>
        </p:spPr>
      </p:pic>
      <p:pic>
        <p:nvPicPr>
          <p:cNvPr id="28" name="Graphic 27">
            <a:extLst>
              <a:ext uri="{FF2B5EF4-FFF2-40B4-BE49-F238E27FC236}">
                <a16:creationId xmlns:a16="http://schemas.microsoft.com/office/drawing/2014/main" id="{7BB2FE90-4E62-C0C6-10F9-4477612B8A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
            <a:off x="4395588" y="2343377"/>
            <a:ext cx="605225" cy="563160"/>
          </a:xfrm>
          <a:prstGeom prst="rect">
            <a:avLst/>
          </a:prstGeom>
        </p:spPr>
      </p:pic>
    </p:spTree>
    <p:custDataLst>
      <p:tags r:id="rId1"/>
    </p:custDataLst>
    <p:extLst>
      <p:ext uri="{BB962C8B-B14F-4D97-AF65-F5344CB8AC3E}">
        <p14:creationId xmlns:p14="http://schemas.microsoft.com/office/powerpoint/2010/main" val="2660305914"/>
      </p:ext>
    </p:extLst>
  </p:cSld>
  <p:clrMapOvr>
    <a:masterClrMapping/>
  </p:clrMapOvr>
  <mc:AlternateContent xmlns:mc="http://schemas.openxmlformats.org/markup-compatibility/2006" xmlns:p14="http://schemas.microsoft.com/office/powerpoint/2010/main">
    <mc:Choice Requires="p14">
      <p:transition p14:dur="250" advTm="34891"/>
    </mc:Choice>
    <mc:Fallback xmlns="">
      <p:transition advTm="34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right)">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22" presetClass="exit" presetSubtype="8" fill="hold" nodeType="withEffect">
                                  <p:stCondLst>
                                    <p:cond delay="0"/>
                                  </p:stCondLst>
                                  <p:childTnLst>
                                    <p:animEffect transition="out" filter="wipe(left)">
                                      <p:cBhvr>
                                        <p:cTn id="64" dur="500"/>
                                        <p:tgtEl>
                                          <p:spTgt spid="23"/>
                                        </p:tgtEl>
                                      </p:cBhvr>
                                    </p:animEffect>
                                    <p:set>
                                      <p:cBhvr>
                                        <p:cTn id="65" dur="1" fill="hold">
                                          <p:stCondLst>
                                            <p:cond delay="499"/>
                                          </p:stCondLst>
                                        </p:cTn>
                                        <p:tgtEl>
                                          <p:spTgt spid="23"/>
                                        </p:tgtEl>
                                        <p:attrNameLst>
                                          <p:attrName>style.visibility</p:attrName>
                                        </p:attrNameLst>
                                      </p:cBhvr>
                                      <p:to>
                                        <p:strVal val="hidden"/>
                                      </p:to>
                                    </p:set>
                                  </p:childTnLst>
                                </p:cTn>
                              </p:par>
                              <p:par>
                                <p:cTn id="66" presetID="22" presetClass="entr" presetSubtype="2"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right)">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22" presetClass="exit" presetSubtype="8" fill="hold" nodeType="withEffect">
                                  <p:stCondLst>
                                    <p:cond delay="0"/>
                                  </p:stCondLst>
                                  <p:childTnLst>
                                    <p:animEffect transition="out" filter="wipe(left)">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250"/>
                                        <p:tgtEl>
                                          <p:spTgt spid="27"/>
                                        </p:tgtEl>
                                      </p:cBhvr>
                                    </p:animEffect>
                                  </p:childTnLst>
                                </p:cTn>
                              </p:par>
                              <p:par>
                                <p:cTn id="87" presetID="22" presetClass="entr" presetSubtype="8"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wipe(left)">
                                      <p:cBhvr>
                                        <p:cTn id="89"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P spid="13" grpId="0"/>
      <p:bldP spid="14" grpId="0"/>
      <p:bldP spid="17" grpId="0" animBg="1"/>
      <p:bldP spid="17" grpId="1" animBg="1"/>
      <p:bldP spid="18" grpId="0"/>
      <p:bldP spid="18" grpId="1"/>
      <p:bldP spid="21" grpId="0" animBg="1"/>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01D38B7-4F0C-D476-20CD-E75FB86E8D2F}"/>
              </a:ext>
            </a:extLst>
          </p:cNvPr>
          <p:cNvSpPr>
            <a:spLocks noGrp="1" noRot="1" noMove="1" noResize="1" noEditPoints="1" noAdjustHandles="1" noChangeArrowheads="1" noChangeShapeType="1"/>
          </p:cNvSpPr>
          <p:nvPr/>
        </p:nvSpPr>
        <p:spPr>
          <a:xfrm>
            <a:off x="5951349" y="3657600"/>
            <a:ext cx="643180" cy="604434"/>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2EC2C237-3249-00E9-8228-30F0F18B5921}"/>
              </a:ext>
            </a:extLst>
          </p:cNvPr>
          <p:cNvSpPr/>
          <p:nvPr/>
        </p:nvSpPr>
        <p:spPr>
          <a:xfrm>
            <a:off x="5951349" y="3657600"/>
            <a:ext cx="643180" cy="604434"/>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Rounded Corners 7">
            <a:extLst>
              <a:ext uri="{FF2B5EF4-FFF2-40B4-BE49-F238E27FC236}">
                <a16:creationId xmlns:a16="http://schemas.microsoft.com/office/drawing/2014/main" id="{C66DCF50-487B-903D-05BF-609EF62E4224}"/>
              </a:ext>
            </a:extLst>
          </p:cNvPr>
          <p:cNvSpPr/>
          <p:nvPr/>
        </p:nvSpPr>
        <p:spPr>
          <a:xfrm>
            <a:off x="727186" y="3629271"/>
            <a:ext cx="3439821"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bg1"/>
                </a:solidFill>
              </a:rPr>
              <a:t>ANC 1-8 dropout rate</a:t>
            </a:r>
          </a:p>
        </p:txBody>
      </p:sp>
      <p:sp>
        <p:nvSpPr>
          <p:cNvPr id="9" name="numerator">
            <a:extLst>
              <a:ext uri="{FF2B5EF4-FFF2-40B4-BE49-F238E27FC236}">
                <a16:creationId xmlns:a16="http://schemas.microsoft.com/office/drawing/2014/main" id="{8EF284BB-132B-BFF1-8703-4B757DF67A8C}"/>
              </a:ext>
            </a:extLst>
          </p:cNvPr>
          <p:cNvSpPr txBox="1"/>
          <p:nvPr/>
        </p:nvSpPr>
        <p:spPr>
          <a:xfrm>
            <a:off x="4855942" y="3352199"/>
            <a:ext cx="1388149" cy="523220"/>
          </a:xfrm>
          <a:prstGeom prst="rect">
            <a:avLst/>
          </a:prstGeom>
          <a:noFill/>
        </p:spPr>
        <p:txBody>
          <a:bodyPr wrap="square" lIns="0" rIns="0" rtlCol="0">
            <a:spAutoFit/>
          </a:bodyPr>
          <a:lstStyle/>
          <a:p>
            <a:pPr algn="ctr">
              <a:buClr>
                <a:srgbClr val="008CCF"/>
              </a:buClr>
            </a:pPr>
            <a:r>
              <a:rPr lang="en-US" sz="2800" b="0" i="0" u="none" strike="noStrike">
                <a:effectLst/>
              </a:rPr>
              <a:t>290 857</a:t>
            </a:r>
            <a:endParaRPr lang="en-US" sz="2800" dirty="0"/>
          </a:p>
        </p:txBody>
      </p:sp>
      <p:sp>
        <p:nvSpPr>
          <p:cNvPr id="10" name="denominator">
            <a:extLst>
              <a:ext uri="{FF2B5EF4-FFF2-40B4-BE49-F238E27FC236}">
                <a16:creationId xmlns:a16="http://schemas.microsoft.com/office/drawing/2014/main" id="{A4A9F4FA-983C-81D9-8AF0-31EF2DBF9338}"/>
              </a:ext>
            </a:extLst>
          </p:cNvPr>
          <p:cNvSpPr txBox="1"/>
          <p:nvPr/>
        </p:nvSpPr>
        <p:spPr>
          <a:xfrm>
            <a:off x="4828777" y="3980165"/>
            <a:ext cx="2950067" cy="523220"/>
          </a:xfrm>
          <a:prstGeom prst="rect">
            <a:avLst/>
          </a:prstGeom>
          <a:noFill/>
        </p:spPr>
        <p:txBody>
          <a:bodyPr wrap="square" rtlCol="0">
            <a:spAutoFit/>
          </a:bodyPr>
          <a:lstStyle/>
          <a:p>
            <a:pPr algn="ctr">
              <a:buClr>
                <a:srgbClr val="008CCF"/>
              </a:buClr>
            </a:pPr>
            <a:r>
              <a:rPr lang="en-US" sz="2800" b="0" i="0" u="none" strike="noStrike">
                <a:effectLst/>
              </a:rPr>
              <a:t>290 857</a:t>
            </a:r>
            <a:endParaRPr lang="en-US" sz="2800" dirty="0"/>
          </a:p>
        </p:txBody>
      </p:sp>
      <p:cxnSp>
        <p:nvCxnSpPr>
          <p:cNvPr id="11" name="Straight Connector 10">
            <a:extLst>
              <a:ext uri="{FF2B5EF4-FFF2-40B4-BE49-F238E27FC236}">
                <a16:creationId xmlns:a16="http://schemas.microsoft.com/office/drawing/2014/main" id="{1C6ACA1E-C01C-7A8D-29A0-A01F8E5A8266}"/>
              </a:ext>
            </a:extLst>
          </p:cNvPr>
          <p:cNvCxnSpPr/>
          <p:nvPr/>
        </p:nvCxnSpPr>
        <p:spPr>
          <a:xfrm>
            <a:off x="4828777" y="3918610"/>
            <a:ext cx="2902226"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CD7CAAA-889C-ACF2-EBF9-E2A1ADADFF72}"/>
              </a:ext>
            </a:extLst>
          </p:cNvPr>
          <p:cNvSpPr txBox="1"/>
          <p:nvPr/>
        </p:nvSpPr>
        <p:spPr>
          <a:xfrm>
            <a:off x="4255196" y="3595444"/>
            <a:ext cx="447558" cy="646331"/>
          </a:xfrm>
          <a:prstGeom prst="rect">
            <a:avLst/>
          </a:prstGeom>
          <a:noFill/>
        </p:spPr>
        <p:txBody>
          <a:bodyPr wrap="none" rtlCol="0">
            <a:spAutoFit/>
          </a:bodyPr>
          <a:lstStyle/>
          <a:p>
            <a:pPr algn="l">
              <a:buClr>
                <a:srgbClr val="008CCF"/>
              </a:buClr>
            </a:pPr>
            <a:r>
              <a:rPr lang="nb-NO" sz="3600" dirty="0"/>
              <a:t>=</a:t>
            </a:r>
            <a:endParaRPr lang="en-US" sz="3600" dirty="0"/>
          </a:p>
        </p:txBody>
      </p:sp>
      <p:sp>
        <p:nvSpPr>
          <p:cNvPr id="13" name="TextBox 12">
            <a:extLst>
              <a:ext uri="{FF2B5EF4-FFF2-40B4-BE49-F238E27FC236}">
                <a16:creationId xmlns:a16="http://schemas.microsoft.com/office/drawing/2014/main" id="{4E2E9517-79FF-B5B9-5D6B-F13C0595FC18}"/>
              </a:ext>
            </a:extLst>
          </p:cNvPr>
          <p:cNvSpPr txBox="1"/>
          <p:nvPr/>
        </p:nvSpPr>
        <p:spPr>
          <a:xfrm>
            <a:off x="7983039" y="3657000"/>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14" name="TextBox 13">
            <a:extLst>
              <a:ext uri="{FF2B5EF4-FFF2-40B4-BE49-F238E27FC236}">
                <a16:creationId xmlns:a16="http://schemas.microsoft.com/office/drawing/2014/main" id="{8D5D5BE6-0131-9C55-6B98-AF3E537EB68A}"/>
              </a:ext>
            </a:extLst>
          </p:cNvPr>
          <p:cNvSpPr txBox="1"/>
          <p:nvPr/>
        </p:nvSpPr>
        <p:spPr>
          <a:xfrm>
            <a:off x="8353537" y="3607598"/>
            <a:ext cx="938095" cy="584775"/>
          </a:xfrm>
          <a:prstGeom prst="rect">
            <a:avLst/>
          </a:prstGeom>
          <a:noFill/>
        </p:spPr>
        <p:txBody>
          <a:bodyPr wrap="square" rtlCol="0">
            <a:spAutoFit/>
          </a:bodyPr>
          <a:lstStyle/>
          <a:p>
            <a:pPr algn="l">
              <a:buClr>
                <a:srgbClr val="008CCF"/>
              </a:buClr>
            </a:pPr>
            <a:r>
              <a:rPr lang="nb-NO" sz="3200"/>
              <a:t>100</a:t>
            </a:r>
            <a:endParaRPr lang="en-US" sz="3200" dirty="0"/>
          </a:p>
        </p:txBody>
      </p:sp>
      <p:sp>
        <p:nvSpPr>
          <p:cNvPr id="18" name="Rectangle: Rounded Corners 17">
            <a:extLst>
              <a:ext uri="{FF2B5EF4-FFF2-40B4-BE49-F238E27FC236}">
                <a16:creationId xmlns:a16="http://schemas.microsoft.com/office/drawing/2014/main" id="{0D0BA1C1-E1D7-BB47-118B-8477B50AF004}"/>
              </a:ext>
            </a:extLst>
          </p:cNvPr>
          <p:cNvSpPr/>
          <p:nvPr/>
        </p:nvSpPr>
        <p:spPr>
          <a:xfrm>
            <a:off x="2074461" y="2862126"/>
            <a:ext cx="2210936" cy="191236"/>
          </a:xfrm>
          <a:prstGeom prst="roundRect">
            <a:avLst>
              <a:gd name="adj" fmla="val 2412"/>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num1" descr="Arrow: Slight curve with solid fill">
            <a:extLst>
              <a:ext uri="{FF2B5EF4-FFF2-40B4-BE49-F238E27FC236}">
                <a16:creationId xmlns:a16="http://schemas.microsoft.com/office/drawing/2014/main" id="{52721B55-5402-AF91-8ABD-F3BE7F3CD0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333571" y="1706892"/>
            <a:ext cx="705458" cy="705458"/>
          </a:xfrm>
          <a:prstGeom prst="rect">
            <a:avLst/>
          </a:prstGeom>
        </p:spPr>
      </p:pic>
      <p:pic>
        <p:nvPicPr>
          <p:cNvPr id="20" name="num2" descr="Arrow: Slight curve with solid fill">
            <a:extLst>
              <a:ext uri="{FF2B5EF4-FFF2-40B4-BE49-F238E27FC236}">
                <a16:creationId xmlns:a16="http://schemas.microsoft.com/office/drawing/2014/main" id="{1E27F7BB-073B-1DE1-BC33-2241130A75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336509" y="2052489"/>
            <a:ext cx="705458" cy="705458"/>
          </a:xfrm>
          <a:prstGeom prst="rect">
            <a:avLst/>
          </a:prstGeom>
        </p:spPr>
      </p:pic>
      <p:sp>
        <p:nvSpPr>
          <p:cNvPr id="21" name="TextBox 20">
            <a:extLst>
              <a:ext uri="{FF2B5EF4-FFF2-40B4-BE49-F238E27FC236}">
                <a16:creationId xmlns:a16="http://schemas.microsoft.com/office/drawing/2014/main" id="{CE8B0876-391A-36C4-EE29-9606C18D4D27}"/>
              </a:ext>
            </a:extLst>
          </p:cNvPr>
          <p:cNvSpPr txBox="1"/>
          <p:nvPr/>
        </p:nvSpPr>
        <p:spPr>
          <a:xfrm>
            <a:off x="9339473" y="3563511"/>
            <a:ext cx="447558" cy="646331"/>
          </a:xfrm>
          <a:prstGeom prst="rect">
            <a:avLst/>
          </a:prstGeom>
          <a:noFill/>
        </p:spPr>
        <p:txBody>
          <a:bodyPr wrap="none" rtlCol="0">
            <a:spAutoFit/>
          </a:bodyPr>
          <a:lstStyle/>
          <a:p>
            <a:pPr algn="l">
              <a:buClr>
                <a:srgbClr val="008CCF"/>
              </a:buClr>
            </a:pPr>
            <a:r>
              <a:rPr lang="nb-NO" sz="3600" dirty="0"/>
              <a:t>=</a:t>
            </a:r>
            <a:endParaRPr lang="en-US" sz="3600" dirty="0"/>
          </a:p>
        </p:txBody>
      </p:sp>
      <p:sp>
        <p:nvSpPr>
          <p:cNvPr id="22" name="TextBox 21">
            <a:extLst>
              <a:ext uri="{FF2B5EF4-FFF2-40B4-BE49-F238E27FC236}">
                <a16:creationId xmlns:a16="http://schemas.microsoft.com/office/drawing/2014/main" id="{C3681CBB-00DD-9BEC-757B-B3A69539A455}"/>
              </a:ext>
            </a:extLst>
          </p:cNvPr>
          <p:cNvSpPr txBox="1"/>
          <p:nvPr/>
        </p:nvSpPr>
        <p:spPr>
          <a:xfrm>
            <a:off x="9834872" y="3607598"/>
            <a:ext cx="1118878" cy="584775"/>
          </a:xfrm>
          <a:prstGeom prst="rect">
            <a:avLst/>
          </a:prstGeom>
          <a:noFill/>
        </p:spPr>
        <p:txBody>
          <a:bodyPr wrap="square" rtlCol="0">
            <a:spAutoFit/>
          </a:bodyPr>
          <a:lstStyle/>
          <a:p>
            <a:pPr algn="l">
              <a:buClr>
                <a:srgbClr val="008CCF"/>
              </a:buClr>
            </a:pPr>
            <a:r>
              <a:rPr lang="nb-NO" sz="3200"/>
              <a:t>87.5</a:t>
            </a:r>
            <a:endParaRPr lang="en-US" sz="3200" dirty="0"/>
          </a:p>
        </p:txBody>
      </p:sp>
      <p:pic>
        <p:nvPicPr>
          <p:cNvPr id="23" name="Graphic 22">
            <a:extLst>
              <a:ext uri="{FF2B5EF4-FFF2-40B4-BE49-F238E27FC236}">
                <a16:creationId xmlns:a16="http://schemas.microsoft.com/office/drawing/2014/main" id="{E5F7C1ED-E6E8-F095-4F29-18628479DB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
            <a:off x="10892584" y="3573188"/>
            <a:ext cx="605225" cy="563160"/>
          </a:xfrm>
          <a:prstGeom prst="rect">
            <a:avLst/>
          </a:prstGeom>
        </p:spPr>
      </p:pic>
      <p:pic>
        <p:nvPicPr>
          <p:cNvPr id="24" name="Graphic 23">
            <a:extLst>
              <a:ext uri="{FF2B5EF4-FFF2-40B4-BE49-F238E27FC236}">
                <a16:creationId xmlns:a16="http://schemas.microsoft.com/office/drawing/2014/main" id="{01E4DEE2-3417-F339-CEB1-1261A2735F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
            <a:off x="4379280" y="2551988"/>
            <a:ext cx="605225" cy="563160"/>
          </a:xfrm>
          <a:prstGeom prst="rect">
            <a:avLst/>
          </a:prstGeom>
        </p:spPr>
      </p:pic>
      <p:sp>
        <p:nvSpPr>
          <p:cNvPr id="25" name="numerator">
            <a:extLst>
              <a:ext uri="{FF2B5EF4-FFF2-40B4-BE49-F238E27FC236}">
                <a16:creationId xmlns:a16="http://schemas.microsoft.com/office/drawing/2014/main" id="{02FC88B4-7AC0-CF5B-2AE2-C1E1F38DE63C}"/>
              </a:ext>
            </a:extLst>
          </p:cNvPr>
          <p:cNvSpPr txBox="1"/>
          <p:nvPr/>
        </p:nvSpPr>
        <p:spPr>
          <a:xfrm>
            <a:off x="6431805" y="3352199"/>
            <a:ext cx="1388149" cy="523220"/>
          </a:xfrm>
          <a:prstGeom prst="rect">
            <a:avLst/>
          </a:prstGeom>
          <a:noFill/>
        </p:spPr>
        <p:txBody>
          <a:bodyPr wrap="square" lIns="0" rIns="0" rtlCol="0">
            <a:spAutoFit/>
          </a:bodyPr>
          <a:lstStyle/>
          <a:p>
            <a:pPr algn="ctr">
              <a:buClr>
                <a:srgbClr val="008CCF"/>
              </a:buClr>
            </a:pPr>
            <a:r>
              <a:rPr lang="en-US" sz="2800" b="0" i="0" u="none" strike="noStrike">
                <a:effectLst/>
              </a:rPr>
              <a:t>36 255</a:t>
            </a:r>
            <a:endParaRPr lang="en-US" sz="2800" dirty="0"/>
          </a:p>
        </p:txBody>
      </p:sp>
      <p:sp>
        <p:nvSpPr>
          <p:cNvPr id="26" name="numerator">
            <a:extLst>
              <a:ext uri="{FF2B5EF4-FFF2-40B4-BE49-F238E27FC236}">
                <a16:creationId xmlns:a16="http://schemas.microsoft.com/office/drawing/2014/main" id="{47CD4772-AB16-778B-CFC8-1D4581306E29}"/>
              </a:ext>
            </a:extLst>
          </p:cNvPr>
          <p:cNvSpPr txBox="1"/>
          <p:nvPr/>
        </p:nvSpPr>
        <p:spPr>
          <a:xfrm>
            <a:off x="6206664" y="3352199"/>
            <a:ext cx="262567" cy="523220"/>
          </a:xfrm>
          <a:prstGeom prst="rect">
            <a:avLst/>
          </a:prstGeom>
          <a:noFill/>
        </p:spPr>
        <p:txBody>
          <a:bodyPr wrap="square" lIns="0" rIns="0" rtlCol="0">
            <a:spAutoFit/>
          </a:bodyPr>
          <a:lstStyle/>
          <a:p>
            <a:pPr algn="ctr">
              <a:buClr>
                <a:srgbClr val="008CCF"/>
              </a:buClr>
            </a:pPr>
            <a:r>
              <a:rPr lang="en-US" sz="2800" b="0" i="0" u="none" strike="noStrike">
                <a:effectLst/>
              </a:rPr>
              <a:t>-</a:t>
            </a:r>
            <a:endParaRPr lang="en-US" sz="2800" dirty="0"/>
          </a:p>
        </p:txBody>
      </p:sp>
      <p:pic>
        <p:nvPicPr>
          <p:cNvPr id="27" name="den arrow" descr="Arrow: Slight curve with solid fill">
            <a:extLst>
              <a:ext uri="{FF2B5EF4-FFF2-40B4-BE49-F238E27FC236}">
                <a16:creationId xmlns:a16="http://schemas.microsoft.com/office/drawing/2014/main" id="{843CA3BE-941C-44AA-B526-684C2D9E79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338956" y="1718963"/>
            <a:ext cx="705458" cy="705458"/>
          </a:xfrm>
          <a:prstGeom prst="rect">
            <a:avLst/>
          </a:prstGeom>
        </p:spPr>
      </p:pic>
    </p:spTree>
    <p:custDataLst>
      <p:tags r:id="rId1"/>
    </p:custDataLst>
    <p:extLst>
      <p:ext uri="{BB962C8B-B14F-4D97-AF65-F5344CB8AC3E}">
        <p14:creationId xmlns:p14="http://schemas.microsoft.com/office/powerpoint/2010/main" val="579367624"/>
      </p:ext>
    </p:extLst>
  </p:cSld>
  <p:clrMapOvr>
    <a:masterClrMapping/>
  </p:clrMapOvr>
  <p:transition spd="slow" advTm="2561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right)">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22" presetClass="exit" presetSubtype="8" fill="hold" nodeType="withEffect">
                                  <p:stCondLst>
                                    <p:cond delay="0"/>
                                  </p:stCondLst>
                                  <p:childTnLst>
                                    <p:animEffect transition="out" filter="wipe(left)">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22" presetClass="entr" presetSubtype="2"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right)">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22" presetClass="exit" presetSubtype="8" fill="hold" nodeType="withEffect">
                                  <p:stCondLst>
                                    <p:cond delay="0"/>
                                  </p:stCondLst>
                                  <p:childTnLst>
                                    <p:animEffect transition="out" filter="wipe(left)">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par>
                                <p:cTn id="55" presetID="22" presetClass="entr" presetSubtype="2"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righ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22" presetClass="exit" presetSubtype="8" fill="hold" nodeType="withEffect">
                                  <p:stCondLst>
                                    <p:cond delay="0"/>
                                  </p:stCondLst>
                                  <p:childTnLst>
                                    <p:animEffect transition="out" filter="wipe(left)">
                                      <p:cBhvr>
                                        <p:cTn id="64" dur="500"/>
                                        <p:tgtEl>
                                          <p:spTgt spid="27"/>
                                        </p:tgtEl>
                                      </p:cBhvr>
                                    </p:animEffect>
                                    <p:set>
                                      <p:cBhvr>
                                        <p:cTn id="65" dur="1" fill="hold">
                                          <p:stCondLst>
                                            <p:cond delay="499"/>
                                          </p:stCondLst>
                                        </p:cTn>
                                        <p:tgtEl>
                                          <p:spTgt spid="2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left)">
                                      <p:cBhvr>
                                        <p:cTn id="75" dur="250"/>
                                        <p:tgtEl>
                                          <p:spTgt spid="23"/>
                                        </p:tgtEl>
                                      </p:cBhvr>
                                    </p:animEffect>
                                  </p:childTnLst>
                                </p:cTn>
                              </p:par>
                              <p:par>
                                <p:cTn id="76" presetID="22" presetClass="entr" presetSubtype="8"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left)">
                                      <p:cBhvr>
                                        <p:cTn id="78"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P spid="13" grpId="0"/>
      <p:bldP spid="14" grpId="0"/>
      <p:bldP spid="18" grpId="0" animBg="1"/>
      <p:bldP spid="21" grpId="0"/>
      <p:bldP spid="22"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D6BFB75-E418-9B15-9A97-4FBC592365CD}"/>
              </a:ext>
            </a:extLst>
          </p:cNvPr>
          <p:cNvSpPr>
            <a:spLocks noGrp="1" noRot="1" noMove="1" noResize="1" noEditPoints="1" noAdjustHandles="1" noChangeArrowheads="1" noChangeShapeType="1"/>
          </p:cNvSpPr>
          <p:nvPr/>
        </p:nvSpPr>
        <p:spPr>
          <a:xfrm>
            <a:off x="5702826" y="3484459"/>
            <a:ext cx="990149" cy="876526"/>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angle: Rounded Corners 27">
            <a:extLst>
              <a:ext uri="{FF2B5EF4-FFF2-40B4-BE49-F238E27FC236}">
                <a16:creationId xmlns:a16="http://schemas.microsoft.com/office/drawing/2014/main" id="{B8ED415B-4EB1-C640-5E5C-7AC394EEA0C1}"/>
              </a:ext>
            </a:extLst>
          </p:cNvPr>
          <p:cNvSpPr/>
          <p:nvPr/>
        </p:nvSpPr>
        <p:spPr>
          <a:xfrm>
            <a:off x="4776252" y="1913871"/>
            <a:ext cx="5932875" cy="2162837"/>
          </a:xfrm>
          <a:prstGeom prst="roundRect">
            <a:avLst>
              <a:gd name="adj" fmla="val 8428"/>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7B81FFB2-D0B0-781F-0D68-DEB8B1C75C70}"/>
              </a:ext>
            </a:extLst>
          </p:cNvPr>
          <p:cNvGrpSpPr/>
          <p:nvPr/>
        </p:nvGrpSpPr>
        <p:grpSpPr>
          <a:xfrm>
            <a:off x="4425104" y="1511535"/>
            <a:ext cx="804672" cy="804672"/>
            <a:chOff x="10901033" y="516564"/>
            <a:chExt cx="804672" cy="804672"/>
          </a:xfrm>
        </p:grpSpPr>
        <p:sp>
          <p:nvSpPr>
            <p:cNvPr id="30" name="Oval 29">
              <a:extLst>
                <a:ext uri="{FF2B5EF4-FFF2-40B4-BE49-F238E27FC236}">
                  <a16:creationId xmlns:a16="http://schemas.microsoft.com/office/drawing/2014/main" id="{4B247A38-CDED-4736-3A50-9704A4A6DCF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1" name="Group 30">
              <a:extLst>
                <a:ext uri="{FF2B5EF4-FFF2-40B4-BE49-F238E27FC236}">
                  <a16:creationId xmlns:a16="http://schemas.microsoft.com/office/drawing/2014/main" id="{9DFFD5BC-90F3-8273-3244-40A9DE1C53C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32" name="Freeform: Shape 31">
                <a:extLst>
                  <a:ext uri="{FF2B5EF4-FFF2-40B4-BE49-F238E27FC236}">
                    <a16:creationId xmlns:a16="http://schemas.microsoft.com/office/drawing/2014/main" id="{6CD222BC-677A-888E-24D9-239B4E33CB3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D47A52CE-8F67-647A-9BE5-F208EEE658B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AD15FCB8-51C3-8A85-9A64-91C368170B79}"/>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E23934C1-F92E-5BCB-F02A-A00C474DFD45}"/>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36" name="TextBox 35">
            <a:extLst>
              <a:ext uri="{FF2B5EF4-FFF2-40B4-BE49-F238E27FC236}">
                <a16:creationId xmlns:a16="http://schemas.microsoft.com/office/drawing/2014/main" id="{9AB367C0-69FD-38BF-FD39-DEA70465DD27}"/>
              </a:ext>
            </a:extLst>
          </p:cNvPr>
          <p:cNvSpPr txBox="1"/>
          <p:nvPr/>
        </p:nvSpPr>
        <p:spPr>
          <a:xfrm>
            <a:off x="5271584" y="2390179"/>
            <a:ext cx="5301166" cy="461665"/>
          </a:xfrm>
          <a:prstGeom prst="rect">
            <a:avLst/>
          </a:prstGeom>
          <a:noFill/>
        </p:spPr>
        <p:txBody>
          <a:bodyPr wrap="square" rtlCol="0">
            <a:spAutoFit/>
          </a:bodyPr>
          <a:lstStyle/>
          <a:p>
            <a:pPr algn="l">
              <a:buClr>
                <a:srgbClr val="008CCF"/>
              </a:buClr>
            </a:pPr>
            <a:r>
              <a:rPr lang="es-ES" sz="2400"/>
              <a:t>How to use the Data Visualizer app:</a:t>
            </a:r>
          </a:p>
        </p:txBody>
      </p:sp>
      <p:sp>
        <p:nvSpPr>
          <p:cNvPr id="37" name="TextBox 36">
            <a:extLst>
              <a:ext uri="{FF2B5EF4-FFF2-40B4-BE49-F238E27FC236}">
                <a16:creationId xmlns:a16="http://schemas.microsoft.com/office/drawing/2014/main" id="{FD29C446-7A16-F60B-8AF6-7D7F15139FE8}"/>
              </a:ext>
            </a:extLst>
          </p:cNvPr>
          <p:cNvSpPr txBox="1"/>
          <p:nvPr/>
        </p:nvSpPr>
        <p:spPr>
          <a:xfrm>
            <a:off x="5346746" y="2876333"/>
            <a:ext cx="4601468"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DHIS2 Data Analysis</a:t>
            </a:r>
          </a:p>
        </p:txBody>
      </p:sp>
    </p:spTree>
    <p:custDataLst>
      <p:tags r:id="rId1"/>
    </p:custDataLst>
    <p:extLst>
      <p:ext uri="{BB962C8B-B14F-4D97-AF65-F5344CB8AC3E}">
        <p14:creationId xmlns:p14="http://schemas.microsoft.com/office/powerpoint/2010/main" val="2109063496"/>
      </p:ext>
    </p:extLst>
  </p:cSld>
  <p:clrMapOvr>
    <a:masterClrMapping/>
  </p:clrMapOvr>
  <mc:AlternateContent xmlns:mc="http://schemas.openxmlformats.org/markup-compatibility/2006" xmlns:p14="http://schemas.microsoft.com/office/powerpoint/2010/main">
    <mc:Choice Requires="p14">
      <p:transition spd="slow" p14:dur="2000" advTm="11615"/>
    </mc:Choice>
    <mc:Fallback xmlns="">
      <p:transition spd="slow" advTm="11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a:r>
              <a:rPr lang="en-NO" dirty="0"/>
              <a:t>Summary</a:t>
            </a:r>
          </a:p>
        </p:txBody>
      </p:sp>
      <p:sp>
        <p:nvSpPr>
          <p:cNvPr id="5" name="TextBox 4">
            <a:extLst>
              <a:ext uri="{FF2B5EF4-FFF2-40B4-BE49-F238E27FC236}">
                <a16:creationId xmlns:a16="http://schemas.microsoft.com/office/drawing/2014/main" id="{13622BBB-E2FC-2177-103F-6A093C873818}"/>
              </a:ext>
            </a:extLst>
          </p:cNvPr>
          <p:cNvSpPr txBox="1"/>
          <p:nvPr/>
        </p:nvSpPr>
        <p:spPr>
          <a:xfrm>
            <a:off x="3389709" y="2979876"/>
            <a:ext cx="5450682" cy="1757212"/>
          </a:xfrm>
          <a:prstGeom prst="rect">
            <a:avLst/>
          </a:prstGeom>
          <a:noFill/>
        </p:spPr>
        <p:txBody>
          <a:bodyPr wrap="square" rtlCol="0">
            <a:spAutoFit/>
          </a:bodyPr>
          <a:lstStyle/>
          <a:p>
            <a:pPr marL="457200" indent="-457200">
              <a:lnSpc>
                <a:spcPts val="3300"/>
              </a:lnSpc>
              <a:buClr>
                <a:srgbClr val="008CCF"/>
              </a:buClr>
              <a:buFont typeface="Arial" panose="020B0604020202020204" pitchFamily="34" charset="0"/>
              <a:buChar char="•"/>
            </a:pPr>
            <a:r>
              <a:rPr lang="es-ES" sz="2400"/>
              <a:t>Use the Data Visualizer app:</a:t>
            </a:r>
          </a:p>
          <a:p>
            <a:pPr marL="914400" lvl="1" indent="-457200">
              <a:lnSpc>
                <a:spcPts val="3300"/>
              </a:lnSpc>
              <a:buClr>
                <a:srgbClr val="008CCF"/>
              </a:buClr>
              <a:buFont typeface="Arial" panose="020B0604020202020204" pitchFamily="34" charset="0"/>
              <a:buChar char="•"/>
            </a:pPr>
            <a:r>
              <a:rPr lang="es-ES" sz="2400"/>
              <a:t>Compare the outputs with the data values for your numerators and denominators</a:t>
            </a:r>
            <a:endParaRPr lang="en-US" sz="2400" dirty="0"/>
          </a:p>
        </p:txBody>
      </p:sp>
      <p:sp>
        <p:nvSpPr>
          <p:cNvPr id="7" name="!!TextBox 9">
            <a:extLst>
              <a:ext uri="{FF2B5EF4-FFF2-40B4-BE49-F238E27FC236}">
                <a16:creationId xmlns:a16="http://schemas.microsoft.com/office/drawing/2014/main" id="{3F962458-CD75-73F2-2B58-0918AB742204}"/>
              </a:ext>
            </a:extLst>
          </p:cNvPr>
          <p:cNvSpPr txBox="1"/>
          <p:nvPr/>
        </p:nvSpPr>
        <p:spPr>
          <a:xfrm>
            <a:off x="7263222" y="1985708"/>
            <a:ext cx="327578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Verify indicators</a:t>
            </a:r>
          </a:p>
        </p:txBody>
      </p:sp>
      <p:sp>
        <p:nvSpPr>
          <p:cNvPr id="4" name="TextBox 3">
            <a:extLst>
              <a:ext uri="{FF2B5EF4-FFF2-40B4-BE49-F238E27FC236}">
                <a16:creationId xmlns:a16="http://schemas.microsoft.com/office/drawing/2014/main" id="{C2EB6EBD-41BF-B4E6-DE3A-2EDC20933681}"/>
              </a:ext>
            </a:extLst>
          </p:cNvPr>
          <p:cNvSpPr txBox="1"/>
          <p:nvPr/>
        </p:nvSpPr>
        <p:spPr>
          <a:xfrm>
            <a:off x="2228850" y="1890250"/>
            <a:ext cx="3886200" cy="830997"/>
          </a:xfrm>
          <a:prstGeom prst="rect">
            <a:avLst/>
          </a:prstGeom>
          <a:noFill/>
        </p:spPr>
        <p:txBody>
          <a:bodyPr wrap="square" rtlCol="0">
            <a:spAutoFit/>
          </a:bodyPr>
          <a:lstStyle/>
          <a:p>
            <a:pPr algn="l">
              <a:buClr>
                <a:srgbClr val="008CCF"/>
              </a:buClr>
            </a:pPr>
            <a:r>
              <a:rPr lang="es-ES" sz="2400"/>
              <a:t>If your DHIS2 instance has data</a:t>
            </a:r>
          </a:p>
        </p:txBody>
      </p:sp>
      <p:cxnSp>
        <p:nvCxnSpPr>
          <p:cNvPr id="9" name="Straight Arrow Connector 8">
            <a:extLst>
              <a:ext uri="{FF2B5EF4-FFF2-40B4-BE49-F238E27FC236}">
                <a16:creationId xmlns:a16="http://schemas.microsoft.com/office/drawing/2014/main" id="{506E738D-4954-E978-E80A-55E3AD74B812}"/>
              </a:ext>
            </a:extLst>
          </p:cNvPr>
          <p:cNvCxnSpPr>
            <a:cxnSpLocks/>
          </p:cNvCxnSpPr>
          <p:nvPr/>
        </p:nvCxnSpPr>
        <p:spPr>
          <a:xfrm>
            <a:off x="5912821" y="2305748"/>
            <a:ext cx="717321" cy="0"/>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spd="slow" p14:dur="2000" advTm="28228"/>
    </mc:Choice>
    <mc:Fallback xmlns="">
      <p:transition spd="slow" advTm="282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Tm="12800">
        <p:strips/>
      </p:transition>
    </mc:Choice>
    <mc:Fallback xmlns="">
      <p:transition spd="slow"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OUTPUT_FOLDER" val="[[&quot;\uFFFD\u007F\uFFFD\uFFFD{6BE92DC9-446C-4AE2-8C04-F8B8C6EF443B}&quot;,&quot;C:\\Users\\alita\\Documents\\0. Clientes LOCAL\\DHIS2\\Fundamentals\\2.0\\4. DHIS2 Customization\\Production&quot;],[&quot;\uFFFD\uFFFD\uFFFDx{36D1059D-F3B6-43C3-9DD5-0F5046437A9F}&quot;,&quot;C:\\Users\\simonase\\Downloads&quot;]]"/>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C:\Users\alita\Documents\0. Clientes LOCAL\DHIS2\Fundamentals\2.0\4. DHIS2 Customization\Production\6.1.6 Verifying your indicators in the Data Visualizer app\"/>
  <p:tag name="ISPRING_RESOURCE_FOLDER" val="C:\Users\alita\Documents\0. Clientes LOCAL\DHIS2\Fundamentals\2.0\4. DHIS2 Customization\Production\6.1.6 Verifying your indicators in the Data Visualizer app\"/>
  <p:tag name="ISPRING_PRESENTATION_PATH" val="C:\Users\alita\Documents\0. Clientes LOCAL\DHIS2\Fundamentals\2.0\4. DHIS2 Customization\Production\6.1.6 Verifying your indicators in the Data Visualizer app.pptx"/>
  <p:tag name="FLASHSPRING_ZOOM_TAG" val="61"/>
  <p:tag name="ISPRING_PRESENTATION_INFO_2" val="&lt;?xml version=&quot;1.0&quot; encoding=&quot;UTF-8&quot; standalone=&quot;no&quot; ?&gt;&#10;&lt;presentation2&gt;&#10;&#10;  &lt;slides&gt;&#10;    &lt;slide id=&quot;{E6934605-A8BE-4829-9BAD-A3B1D7B19F48}&quot; pptId=&quot;299&quot;/&gt;&#10;    &lt;slide id=&quot;{BE5D7E29-6E2A-42B9-B05B-543E9213A3D6}&quot; pptId=&quot;306&quot;/&gt;&#10;    &lt;slide id=&quot;{038ADB4C-6A84-482C-BA67-9BCD2C8695E4}&quot; pptId=&quot;300&quot;/&gt;&#10;    &lt;slide id=&quot;{0E337E3D-E837-4A5E-AA6E-3A645BB7C254}&quot; pptId=&quot;303&quot;/&gt;&#10;    &lt;slide id=&quot;{95FCAC54-28FB-4330-8B7C-D7B41E02AE80}&quot; pptId=&quot;307&quot;/&gt;&#10;    &lt;slide id=&quot;{20F228F0-3141-4B5F-87B0-668C7AE9D59F}&quot; pptId=&quot;308&quot;/&gt;&#10;    &lt;slide id=&quot;{BEA84FD8-49C6-4F0B-B1D6-7DBC29E73185}&quot; pptId=&quot;309&quot;/&gt;&#10;    &lt;slide id=&quot;{2A518501-06C3-4C1F-AB99-01FBA40DEAAF}&quot; pptId=&quot;304&quot;/&gt;&#10;    &lt;slide id=&quot;{1F2698B2-F476-402A-BC45-202ECA8B12E2}&quot; pptId=&quot;272&quot;/&gt;&#10;  &lt;/slides&gt;&#10;&#10;  &lt;narration&gt;&#10;    &lt;audioTracks&gt;&#10;      &lt;audioTrack muted=&quot;false&quot; name=&quot;Intro&quot; resource=&quot;a4047922&quot; slideId=&quot;{E6934605-A8BE-4829-9BAD-A3B1D7B19F48}&quot; startTime=&quot;0&quot; stepIndex=&quot;0&quot; volume=&quot;1&quot;&gt;&#10;        &lt;audio channels=&quot;2&quot; format=&quot;fltp&quot; sampleRate=&quot;44100&quot;/&gt;&#10;      &lt;/audioTrack&gt;&#10;      &lt;audioTrack muted=&quot;false&quot; name=&quot;outro&quot; resource=&quot;b06eacf0&quot; slideId=&quot;{1F2698B2-F476-402A-BC45-202ECA8B12E2}&quot; startTime=&quot;0&quot; stepIndex=&quot;0&quot; volume=&quot;1&quot;&gt;&#10;        &lt;audio channels=&quot;2&quot; format=&quot;fltp&quot; sampleRate=&quot;44100&quot;/&gt;&#10;      &lt;/audioTrack&gt;&#10;      &lt;audioTrack muted=&quot;false&quot; name=&quot;Slide 2&quot; resource=&quot;5ba6d4f9&quot; slideId=&quot;{BE5D7E29-6E2A-42B9-B05B-543E9213A3D6}&quot; startTime=&quot;0&quot; stepIndex=&quot;0&quot; volume=&quot;1&quot;&gt;&#10;        &lt;audio channels=&quot;2&quot; format=&quot;fltp&quot; sampleRate=&quot;48000&quot;/&gt;&#10;      &lt;/audioTrack&gt;&#10;      &lt;audioTrack muted=&quot;false&quot; name=&quot;Slide 4&quot; resource=&quot;4fbdcc03&quot; slideId=&quot;{95FCAC54-28FB-4330-8B7C-D7B41E02AE80}&quot; startTime=&quot;0&quot; stepIndex=&quot;0&quot; volume=&quot;1&quot;&gt;&#10;        &lt;audio channels=&quot;2&quot; format=&quot;fltp&quot; sampleRate=&quot;48000&quot;/&gt;&#10;      &lt;/audioTrack&gt;&#10;      &lt;audioTrack muted=&quot;false&quot; name=&quot;Slide 5&quot; resource=&quot;be1c2360&quot; slideId=&quot;{2A518501-06C3-4C1F-AB99-01FBA40DEAAF}&quot; startTime=&quot;0&quot; stepIndex=&quot;0&quot; volume=&quot;1&quot;&gt;&#10;        &lt;audio channels=&quot;2&quot; format=&quot;fltp&quot; sampleRate=&quot;48000&quot;/&gt;&#10;      &lt;/audioTrack&gt;&#10;    &lt;/audioTracks&gt;&#10;    &lt;videoTracks/&gt;&#10;  &lt;/narration&gt;&#10;&#10;&lt;/presentation2&gt;&#10;"/>
  <p:tag name="ISPRING_ULTRA_SCORM_COURCE_TITLE" val="6.1.6 Verifying your indicators in the Data Visualizer app"/>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6.1.6 Verifying your indicators in the Data Visualizer app"/>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1F2698B2-F476-402A-BC45-202ECA8B12E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E6934605-A8BE-4829-9BAD-A3B1D7B19F48}"/>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ISPRING_SLIDE_ID_2" val="{BE5D7E29-6E2A-42B9-B05B-543E9213A3D6}"/>
  <p:tag name="GENSWF_ADVANCE_TIME" val="6.338"/>
  <p:tag name="TIMING" val="|0.99|3.27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ISPRING_SLIDE_ID_2" val="{038ADB4C-6A84-482C-BA67-9BCD2C8695E4}"/>
  <p:tag name="GENSWF_ADVANCE_TIME" val="14.731"/>
  <p:tag name="TIMING" val="|1.389"/>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0E337E3D-E837-4A5E-AA6E-3A645BB7C254}"/>
  <p:tag name="GENSWF_ADVANCE_TIME" val="65.000"/>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95FCAC54-28FB-4330-8B7C-D7B41E02AE80}"/>
  <p:tag name="GENSWF_ADVANCE_TIME" val="34.891"/>
  <p:tag name="TIMING" val="|5.019|4.072|3.578|1.33|3.139|1.659|2.515|4.003|2.747|1.89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20F228F0-3141-4B5F-87B0-668C7AE9D59F}"/>
  <p:tag name="GENSWF_ADVANCE_TIME" val="25.619"/>
  <p:tag name="TIMING" val="|1.729|3.608|1.499|1.855|4.039|3.576|2.671|2.236"/>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BEA84FD8-49C6-4F0B-B1D6-7DBC29E73185}"/>
  <p:tag name="GENSWF_ADVANCE_TIME" val="11.615"/>
  <p:tag name="TIMING" val="|1.172|0.865|4.3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ISPRING_SLIDE_ID_2" val="{2A518501-06C3-4C1F-AB99-01FBA40DEAAF}"/>
  <p:tag name="GENSWF_ADVANCE_TIME" val="28.228"/>
  <p:tag name="TIMING" val="|1.698|6.932|1.463|5.24|3.0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21728</TotalTime>
  <Words>388</Words>
  <Application>Microsoft Macintosh PowerPoint</Application>
  <PresentationFormat>Widescreen</PresentationFormat>
  <Paragraphs>48</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6.1.6 Verifying your indicators in the Data Visualizer app</dc:title>
  <dc:subject>elearning</dc:subject>
  <dc:creator>Alejandra Avila</dc:creator>
  <cp:lastModifiedBy>Simona Sekerova</cp:lastModifiedBy>
  <cp:revision>779</cp:revision>
  <cp:lastPrinted>2021-06-09T13:32:46Z</cp:lastPrinted>
  <dcterms:created xsi:type="dcterms:W3CDTF">2021-02-03T12:41:27Z</dcterms:created>
  <dcterms:modified xsi:type="dcterms:W3CDTF">2023-04-18T08:39:45Z</dcterms:modified>
</cp:coreProperties>
</file>